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9" r:id="rId2"/>
    <p:sldId id="280" r:id="rId3"/>
    <p:sldId id="260" r:id="rId4"/>
    <p:sldId id="288" r:id="rId5"/>
    <p:sldId id="281" r:id="rId6"/>
    <p:sldId id="259" r:id="rId7"/>
    <p:sldId id="265" r:id="rId8"/>
    <p:sldId id="273" r:id="rId9"/>
    <p:sldId id="284" r:id="rId10"/>
    <p:sldId id="283" r:id="rId11"/>
    <p:sldId id="287" r:id="rId12"/>
    <p:sldId id="262" r:id="rId13"/>
    <p:sldId id="285" r:id="rId14"/>
    <p:sldId id="269" r:id="rId15"/>
    <p:sldId id="267" r:id="rId16"/>
    <p:sldId id="268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0000"/>
    <a:srgbClr val="660066"/>
    <a:srgbClr val="800080"/>
    <a:srgbClr val="FF33CC"/>
    <a:srgbClr val="3399FF"/>
    <a:srgbClr val="A50021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0" autoAdjust="0"/>
  </p:normalViewPr>
  <p:slideViewPr>
    <p:cSldViewPr>
      <p:cViewPr varScale="1">
        <p:scale>
          <a:sx n="64" d="100"/>
          <a:sy n="6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6FF6D-E024-4453-BDF2-ACEB091287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62669-2967-4A49-B2FC-D9F700AA97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1A211-C67D-4BD2-ACC7-1EEC31AE51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CC760-FA8A-4CFA-9927-EE9B2D749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52AA-76CB-4E50-AB6F-9B130FDEA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9ED425-DFD0-47EB-8593-F605151860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37100-8900-4B6A-93B6-4728D95CC3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850FA-91E9-458D-9419-3DECEF8609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E5989-F5E2-4F4D-AF6D-4AF362CF06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E7A57-739D-4F18-A189-8FFAE48705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34B98-1614-40FA-908F-CC23429628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78F69-AC94-48F1-A5DF-A49FB09F29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C3A9BCA-6B5E-45CB-9D03-9D31B1D452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DCD12E9-7C99-4A87-94FB-B8C0120D9B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4552950"/>
            <a:ext cx="8143932" cy="2305050"/>
          </a:xfrm>
        </p:spPr>
        <p:txBody>
          <a:bodyPr>
            <a:normAutofit/>
          </a:bodyPr>
          <a:lstStyle/>
          <a:p>
            <a:pPr eaLnBrk="1" hangingPunct="1"/>
            <a:r>
              <a:rPr lang="uk-UA" sz="6600" b="1" u="sng" dirty="0" smtClean="0">
                <a:solidFill>
                  <a:srgbClr val="CCFF33"/>
                </a:solidFill>
                <a:latin typeface="Times New Roman" pitchFamily="18" charset="0"/>
              </a:rPr>
              <a:t>Правове </a:t>
            </a:r>
            <a:br>
              <a:rPr lang="uk-UA" sz="6600" b="1" u="sng" dirty="0" smtClean="0">
                <a:solidFill>
                  <a:srgbClr val="CCFF33"/>
                </a:solidFill>
                <a:latin typeface="Times New Roman" pitchFamily="18" charset="0"/>
              </a:rPr>
            </a:br>
            <a:r>
              <a:rPr lang="uk-UA" sz="6600" b="1" u="sng" dirty="0" smtClean="0">
                <a:solidFill>
                  <a:srgbClr val="CCFF33"/>
                </a:solidFill>
                <a:latin typeface="Times New Roman" pitchFamily="18" charset="0"/>
              </a:rPr>
              <a:t>виховання    дітей</a:t>
            </a:r>
            <a:endParaRPr lang="ru-RU" sz="6600" b="1" u="sng" dirty="0" smtClean="0">
              <a:solidFill>
                <a:srgbClr val="CCFF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50922"/>
            <a:ext cx="8229600" cy="5792788"/>
          </a:xfrm>
        </p:spPr>
        <p:txBody>
          <a:bodyPr/>
          <a:lstStyle/>
          <a:p>
            <a:pPr eaLnBrk="1" hangingPunct="1"/>
            <a:r>
              <a:rPr lang="uk-UA" sz="2800" dirty="0" smtClean="0"/>
              <a:t>Конституція України, законодавство про освіту, шлюб, сім'ю та інші формулюють права і обов'язки батьків та інших дорослих членів сім'ї, визначають зміст виховання в сім'ї, вказують на найдоцільніші виховні дії, передумови для вирішення в конкретних випадках складних ситуацій і суперечок, які виникають у цьому процесі, для того, щоб спрямувати його хід і результати відповідно до вимог суспільства.</a:t>
            </a:r>
          </a:p>
          <a:p>
            <a:pPr eaLnBrk="1" hangingPunct="1"/>
            <a:r>
              <a:rPr lang="uk-UA" sz="2800" dirty="0" smtClean="0"/>
              <a:t> Права даються батькам не над дітьми, а в ім'я їх інтересів, </a:t>
            </a:r>
            <a:r>
              <a:rPr lang="uk-UA" sz="2800" dirty="0" err="1" smtClean="0"/>
              <a:t>інтересів</a:t>
            </a:r>
            <a:r>
              <a:rPr lang="uk-UA" sz="2800" dirty="0" smtClean="0"/>
              <a:t> їх правильного виховання.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390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2400" b="1" dirty="0" smtClean="0">
                <a:latin typeface="Times New Roman" pitchFamily="18" charset="0"/>
              </a:rPr>
              <a:t>У статтях 51 і 52 Конституції України визначені права і обов'язки батьків стосовно своїх дітей.</a:t>
            </a:r>
            <a:r>
              <a:rPr lang="uk-UA" sz="4000" dirty="0" smtClean="0"/>
              <a:t> </a:t>
            </a:r>
            <a:endParaRPr lang="ru-RU" sz="4000" dirty="0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uk-UA" sz="2400" i="1" dirty="0" smtClean="0">
                <a:latin typeface="Times New Roman" pitchFamily="18" charset="0"/>
              </a:rPr>
              <a:t>Ст.51 </a:t>
            </a:r>
            <a:r>
              <a:rPr lang="uk-UA" sz="2400" i="1" dirty="0" err="1" smtClean="0">
                <a:latin typeface="Times New Roman" pitchFamily="18" charset="0"/>
              </a:rPr>
              <a:t>“Кожен</a:t>
            </a:r>
            <a:r>
              <a:rPr lang="uk-UA" sz="2400" i="1" dirty="0" smtClean="0">
                <a:latin typeface="Times New Roman" pitchFamily="18" charset="0"/>
              </a:rPr>
              <a:t> із подружжя має рівні права і обов'язки у шлюбі та сім'ї. Батьки зобов'язані утримувати дітей до їх повноліття. Повнолітні діти зобов'язані піклуватися про своїх непрацездатних батьків. “</a:t>
            </a:r>
            <a:endParaRPr lang="ru-RU" sz="2400" i="1" dirty="0" smtClean="0">
              <a:latin typeface="Times New Roman" pitchFamily="18" charset="0"/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uk-UA" sz="2400" i="1" smtClean="0">
                <a:latin typeface="Times New Roman" pitchFamily="18" charset="0"/>
              </a:rPr>
              <a:t>Ст.52"Діти рівні у своїх правах незалежно від походження, а також від того, народжені вони у шлюбі чи поза ним. Будь-яке насильство над дитиною та її експлуатація переслідуються законом”.</a:t>
            </a:r>
            <a:endParaRPr lang="ru-RU" sz="2400" i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50922"/>
            <a:ext cx="8229600" cy="5792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2800" dirty="0" smtClean="0"/>
              <a:t>    </a:t>
            </a:r>
            <a:r>
              <a:rPr lang="uk-UA" sz="3600" dirty="0" smtClean="0">
                <a:latin typeface="Times New Roman" pitchFamily="18" charset="0"/>
              </a:rPr>
              <a:t>Великий вплив на дітей дошкільного віку має гра, так як виявляє цікавість та серйозність. Кожна гра має бути наповнена виховним змістом і мати позитивний характер. Діти повинні навчитись ще змалечку зосереджуватись на чомусь, для них, важливому, вчитись вигравати та гідно приймати поразку.</a:t>
            </a:r>
            <a:endParaRPr lang="ru-RU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600" b="1" i="1" u="sng" smtClean="0">
                <a:latin typeface="Times New Roman" pitchFamily="18" charset="0"/>
              </a:rPr>
              <a:t>Правове виховання  має два тісно пов'язаних між собою аспекти:</a:t>
            </a:r>
            <a:endParaRPr lang="ru-RU" sz="3600" b="1" i="1" u="sng" smtClean="0">
              <a:latin typeface="Times New Roman" pitchFamily="18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uk-UA" sz="3200" smtClean="0">
                <a:latin typeface="Times New Roman" pitchFamily="18" charset="0"/>
              </a:rPr>
              <a:t>З одного боку, воно орієнтує на вирішення конкретних завдань, що стоять перед дітьми сьогодні</a:t>
            </a:r>
            <a:endParaRPr lang="ru-RU" sz="3200" smtClean="0">
              <a:latin typeface="Times New Roman" pitchFamily="18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uk-UA" sz="3200" smtClean="0">
                <a:latin typeface="Times New Roman" pitchFamily="18" charset="0"/>
              </a:rPr>
              <a:t>  З другого, – повинно дати дитині перспективу на майбутнє. </a:t>
            </a:r>
            <a:endParaRPr lang="ru-RU" sz="3200" smtClean="0">
              <a:latin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23946"/>
            <a:ext cx="8229600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4000" dirty="0" smtClean="0">
                <a:latin typeface="Times New Roman" pitchFamily="18" charset="0"/>
              </a:rPr>
              <a:t>   Суть правового виховання школяра саме у перспективності: необхідно навчити кожну молоду людину не тільки виконувати вимоги закону, а проявляти активність у здійсненні законності і встановленого правопорядку</a:t>
            </a:r>
            <a:r>
              <a:rPr lang="ru-RU" sz="4000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50922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dirty="0" smtClean="0">
                <a:latin typeface="Times New Roman" pitchFamily="18" charset="0"/>
              </a:rPr>
              <a:t>   </a:t>
            </a:r>
            <a:r>
              <a:rPr lang="uk-UA" sz="3600" dirty="0" smtClean="0">
                <a:latin typeface="Times New Roman" pitchFamily="18" charset="0"/>
              </a:rPr>
              <a:t>Дослідники проблем правового виховання учнівської молоді </a:t>
            </a:r>
          </a:p>
          <a:p>
            <a:pPr eaLnBrk="1" hangingPunct="1">
              <a:buFontTx/>
              <a:buNone/>
            </a:pPr>
            <a:r>
              <a:rPr lang="uk-UA" sz="3600" dirty="0" smtClean="0">
                <a:latin typeface="Times New Roman" pitchFamily="18" charset="0"/>
              </a:rPr>
              <a:t>  М. Володько і О. Карпов вважають, що "морально-правове виховання лише тоді може дати позитивний ефект, коли воно має комплексний характер і починається в сім'ї, дитячих садках, у школі буквально з першого класу"</a:t>
            </a:r>
            <a:r>
              <a:rPr lang="ru-RU" sz="3600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4000" smtClean="0">
                <a:latin typeface="Times New Roman" pitchFamily="18" charset="0"/>
              </a:rPr>
              <a:t>   Регулярне виконання вимог батьків щодо сумлінного ставлення до справи сприяє нагромадженню дитиною необхідного досвіду поведінки, формуванню міцних звичок, хоча повне, глибоке розуміння необхідності подібних дій з'явиться значно пізніше. </a:t>
            </a:r>
            <a:endParaRPr lang="ru-RU" sz="40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849336"/>
            <a:ext cx="8785225" cy="5937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4000" dirty="0" smtClean="0">
                <a:latin typeface="Times New Roman" pitchFamily="18" charset="0"/>
              </a:rPr>
              <a:t>   Важливо, щоб вимоги були обґрунтованими, висловлювалися у доброзичливій формі, ґрунтувалися на довірі. Якщо дитину батьки заохотять, похвалять за те, що вона дотримується даного слова, виявляє порядність, чесність, то у неї з'явиться і закріпиться позитивне ставлення до такої поведінки.</a:t>
            </a:r>
            <a:r>
              <a:rPr lang="ru-RU" sz="4000" dirty="0" smtClean="0"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ru-RU" sz="4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50922"/>
            <a:ext cx="8229600" cy="5792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3600" dirty="0" smtClean="0">
                <a:latin typeface="Times New Roman" pitchFamily="18" charset="0"/>
              </a:rPr>
              <a:t>   </a:t>
            </a:r>
            <a:r>
              <a:rPr lang="uk-UA" sz="4000" dirty="0" smtClean="0">
                <a:latin typeface="Times New Roman" pitchFamily="18" charset="0"/>
              </a:rPr>
              <a:t>При вивченні прав та обов’язків громадянина вчителю або вихователю потрібно якнайкраще донести до свідомості дітей знання своїх прав та обов’язків, переконати їх у тому, що кожна людина і дитина, втому числі, мають права та обов’язки, які потрібно дотримуватися у нашому суспільстві.</a:t>
            </a:r>
            <a:endParaRPr lang="ru-RU" sz="4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68"/>
            <a:ext cx="8229600" cy="1143000"/>
          </a:xfrm>
        </p:spPr>
        <p:txBody>
          <a:bodyPr/>
          <a:lstStyle/>
          <a:p>
            <a:pPr eaLnBrk="1" hangingPunct="1"/>
            <a:r>
              <a:rPr lang="uk-UA" sz="4800" b="1" i="1" dirty="0" smtClean="0">
                <a:latin typeface="Times New Roman" pitchFamily="18" charset="0"/>
              </a:rPr>
              <a:t>Правове виховання —</a:t>
            </a:r>
            <a:r>
              <a:rPr lang="uk-UA" dirty="0" smtClean="0"/>
              <a:t> </a:t>
            </a:r>
            <a:endParaRPr lang="ru-RU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617813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400" dirty="0" smtClean="0"/>
              <a:t>   </a:t>
            </a:r>
            <a:r>
              <a:rPr lang="uk-UA" dirty="0" smtClean="0">
                <a:latin typeface="Times New Roman" pitchFamily="18" charset="0"/>
              </a:rPr>
              <a:t>виховна діяльність навчальних закладів, сім'ї, правоохоронних органів, спрямована на формування правової свідомості та навичок і звичок правомірної поведінки дітей.</a:t>
            </a:r>
            <a:endParaRPr lang="ru-RU" dirty="0" smtClean="0">
              <a:latin typeface="Times New Roman" pitchFamily="18" charset="0"/>
            </a:endParaRPr>
          </a:p>
        </p:txBody>
      </p:sp>
      <p:pic>
        <p:nvPicPr>
          <p:cNvPr id="25604" name="Picture 4" descr="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00826" y="1785926"/>
            <a:ext cx="2257422" cy="169306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pPr eaLnBrk="1" hangingPunct="1"/>
            <a:r>
              <a:rPr lang="uk-UA" sz="4800" b="1" i="1" dirty="0" smtClean="0">
                <a:latin typeface="Times New Roman" pitchFamily="18" charset="0"/>
              </a:rPr>
              <a:t>Мета правового виховання </a:t>
            </a:r>
            <a:endParaRPr lang="ru-RU" sz="4800" b="1" i="1" dirty="0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600200"/>
            <a:ext cx="8258175" cy="4614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600" smtClean="0">
                <a:latin typeface="Times New Roman" pitchFamily="18" charset="0"/>
              </a:rPr>
              <a:t>  </a:t>
            </a:r>
            <a:r>
              <a:rPr lang="uk-UA" sz="3600" smtClean="0">
                <a:latin typeface="Times New Roman" pitchFamily="18" charset="0"/>
              </a:rPr>
              <a:t>формування в них правової культури громадянина України, що складається передусім зі свідомого ставлення до своїх прав і обов'язків перед суспільством і державою, закріплених у Конституції України, з глибокої поваги до законів і правил людського співжиття, готовності дотримуватися й виконувати закріплені в них вимоги.</a:t>
            </a:r>
            <a:endParaRPr lang="ru-RU" sz="36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07950" y="817563"/>
            <a:ext cx="8856663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4000">
                <a:latin typeface="Times New Roman" pitchFamily="18" charset="0"/>
              </a:rPr>
              <a:t>        В Україні велику роль відіграє правове виховання як діяльність із формування та постійного активного розвитку правової культури населення.</a:t>
            </a:r>
          </a:p>
          <a:p>
            <a:pPr algn="just"/>
            <a:r>
              <a:rPr lang="uk-UA" sz="4000">
                <a:latin typeface="Times New Roman" pitchFamily="18" charset="0"/>
              </a:rPr>
              <a:t>        Особливо важливе значення має правове виховання дітей дошкільного й шкільного віку та молоді – людей, особистість яких лише формується.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42931"/>
            <a:ext cx="8229600" cy="1785937"/>
          </a:xfrm>
        </p:spPr>
        <p:txBody>
          <a:bodyPr>
            <a:normAutofit/>
          </a:bodyPr>
          <a:lstStyle/>
          <a:p>
            <a:pPr eaLnBrk="1" hangingPunct="1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В Україні велику роль відіграє правове виховання як діяльність із формування та постійного активного розвитку правової культури населення.</a:t>
            </a:r>
            <a:b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8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9138"/>
            <a:ext cx="4038600" cy="4137025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sz="2800" smtClean="0"/>
              <a:t>  Особливо важливе значення має правове виховання дітей дошкільного й шкільного віку та молоді – людей, особистість яких лише формується.</a:t>
            </a:r>
          </a:p>
          <a:p>
            <a:pPr eaLnBrk="1" hangingPunct="1"/>
            <a:endParaRPr lang="ru-RU" sz="2800" smtClean="0"/>
          </a:p>
        </p:txBody>
      </p:sp>
      <p:pic>
        <p:nvPicPr>
          <p:cNvPr id="5124" name="Picture 10" descr="ф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5000" y="2577306"/>
            <a:ext cx="1905000" cy="25717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uk-UA" smtClean="0"/>
              <a:t>Правове виховання</a:t>
            </a:r>
            <a:endParaRPr lang="ru-RU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125538"/>
            <a:ext cx="4038600" cy="2303462"/>
          </a:xfrm>
        </p:spPr>
        <p:txBody>
          <a:bodyPr/>
          <a:lstStyle/>
          <a:p>
            <a:pPr eaLnBrk="1" hangingPunct="1"/>
            <a:r>
              <a:rPr lang="uk-UA" sz="2400" i="1" smtClean="0">
                <a:latin typeface="Times New Roman" pitchFamily="18" charset="0"/>
              </a:rPr>
              <a:t>По-перше</a:t>
            </a:r>
            <a:r>
              <a:rPr lang="uk-UA" sz="2400" smtClean="0">
                <a:latin typeface="Times New Roman" pitchFamily="18" charset="0"/>
              </a:rPr>
              <a:t>,  ґрунтується на точному знанні правових фактів і явищ. Знання закону – перша і основна умова правового виховання.</a:t>
            </a:r>
          </a:p>
          <a:p>
            <a:pPr eaLnBrk="1" hangingPunct="1"/>
            <a:endParaRPr lang="ru-RU" sz="2400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981075"/>
            <a:ext cx="4038600" cy="28051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uk-UA" sz="2400" i="1" smtClean="0">
                <a:latin typeface="Times New Roman" pitchFamily="18" charset="0"/>
              </a:rPr>
              <a:t>По-третє</a:t>
            </a:r>
            <a:r>
              <a:rPr lang="uk-UA" sz="2400" smtClean="0">
                <a:latin typeface="Times New Roman" pitchFamily="18" charset="0"/>
              </a:rPr>
              <a:t>, виховуючи нетерпиме ставлення до антисуспільних проявів, не слід зводити таке виховання до формування такого ставлення до людини, яка вчинила проступок.</a:t>
            </a:r>
          </a:p>
          <a:p>
            <a:pPr eaLnBrk="1" hangingPunct="1"/>
            <a:endParaRPr lang="ru-RU" sz="2400" smtClean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457200" y="3500438"/>
            <a:ext cx="4038600" cy="30972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uk-UA" sz="2000" i="1" smtClean="0">
                <a:latin typeface="Times New Roman" pitchFamily="18" charset="0"/>
              </a:rPr>
              <a:t>По-друге</a:t>
            </a:r>
            <a:r>
              <a:rPr lang="uk-UA" sz="2000" smtClean="0">
                <a:latin typeface="Times New Roman" pitchFamily="18" charset="0"/>
              </a:rPr>
              <a:t>, для нормального функціонування закону і суспільства, його поваги і неухильного, добровільного виконання всіма громадянами необхідне виховання не тільки поваги до права, до закону, але й до органів міліції, суду, прокуратури, а також до осіб, які стоять на охороні законів.</a:t>
            </a:r>
            <a:endParaRPr lang="ru-RU" sz="2000" smtClean="0">
              <a:latin typeface="Times New Roman" pitchFamily="18" charset="0"/>
            </a:endParaRPr>
          </a:p>
          <a:p>
            <a:pPr eaLnBrk="1" hangingPunct="1"/>
            <a:endParaRPr lang="ru-RU" sz="2000" smtClean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uk-UA" sz="2400" i="1" smtClean="0">
                <a:latin typeface="Times New Roman" pitchFamily="18" charset="0"/>
              </a:rPr>
              <a:t>По-четверте</a:t>
            </a:r>
            <a:r>
              <a:rPr lang="uk-UA" sz="2400" smtClean="0">
                <a:latin typeface="Times New Roman" pitchFamily="18" charset="0"/>
              </a:rPr>
              <a:t>, правове виховання не мо­жна зводити лише до формування правової свідомості особистості.</a:t>
            </a:r>
            <a:r>
              <a:rPr lang="ru-RU" sz="2400" smtClean="0">
                <a:latin typeface="Times New Roman" pitchFamily="18" charset="0"/>
              </a:rPr>
              <a:t> 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smtClean="0">
                <a:latin typeface="Times New Roman" pitchFamily="18" charset="0"/>
              </a:rPr>
              <a:t>   </a:t>
            </a:r>
            <a:r>
              <a:rPr lang="uk-UA" sz="3600" smtClean="0">
                <a:latin typeface="Times New Roman" pitchFamily="18" charset="0"/>
              </a:rPr>
              <a:t>Як писав А.Венгеров, дотримання права – це свідома або несвідома поведінка, що здійснюється за звичкою: «так роблять свої», «так треба» та ін.; «у даному випадку діють тонкі психологічні механізми наслідування виконання вимог тих принципів і норм права, які засвоюються в дитинстві, від батьків, оточуючих і т.д.»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3600" smtClean="0">
                <a:latin typeface="Times New Roman" pitchFamily="18" charset="0"/>
              </a:rPr>
              <a:t> Ще з давніх-давен маленькі діти мали великий фізичний та розумовий потенціал, який суб</a:t>
            </a:r>
            <a:r>
              <a:rPr lang="en-US" sz="3600" smtClean="0">
                <a:latin typeface="Times New Roman" pitchFamily="18" charset="0"/>
              </a:rPr>
              <a:t>’</a:t>
            </a:r>
            <a:r>
              <a:rPr lang="uk-UA" sz="3600" smtClean="0">
                <a:latin typeface="Times New Roman" pitchFamily="18" charset="0"/>
              </a:rPr>
              <a:t>єкти</a:t>
            </a:r>
            <a:r>
              <a:rPr lang="en-US" sz="3600" smtClean="0">
                <a:latin typeface="Times New Roman" pitchFamily="18" charset="0"/>
              </a:rPr>
              <a:t> виховання намагалися розвинути, зберегти і використати. </a:t>
            </a:r>
            <a:endParaRPr lang="uk-UA" sz="36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uk-UA" sz="3600" smtClean="0">
                <a:latin typeface="Times New Roman" pitchFamily="18" charset="0"/>
              </a:rPr>
              <a:t>Ще з найменшого віку потрібно готувати дітей до найрізноманітніших життєвих ситуацій, які будуть траплятися на їхньому шляху.</a:t>
            </a:r>
            <a:endParaRPr lang="ru-RU" sz="36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1233271219_12-300x2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88913"/>
            <a:ext cx="7416800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211262"/>
            <a:ext cx="8229600" cy="2146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latin typeface="Times New Roman" pitchFamily="18" charset="0"/>
              </a:rPr>
              <a:t>“</a:t>
            </a:r>
            <a:r>
              <a:rPr lang="ru-RU" sz="3200" dirty="0" err="1" smtClean="0">
                <a:latin typeface="Times New Roman" pitchFamily="18" charset="0"/>
              </a:rPr>
              <a:t>Світовою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</a:rPr>
              <a:t>Конституцією</a:t>
            </a:r>
            <a:r>
              <a:rPr lang="ru-RU" sz="3200" dirty="0" smtClean="0">
                <a:latin typeface="Times New Roman" pitchFamily="18" charset="0"/>
              </a:rPr>
              <a:t> прав </a:t>
            </a:r>
            <a:r>
              <a:rPr lang="ru-RU" sz="3200" dirty="0" err="1" smtClean="0">
                <a:latin typeface="Times New Roman" pitchFamily="18" charset="0"/>
              </a:rPr>
              <a:t>дитини</a:t>
            </a:r>
            <a:r>
              <a:rPr lang="ru-RU" sz="3200" dirty="0" smtClean="0">
                <a:latin typeface="Times New Roman" pitchFamily="18" charset="0"/>
              </a:rPr>
              <a:t>” </a:t>
            </a:r>
            <a:r>
              <a:rPr lang="ru-RU" sz="3200" dirty="0" err="1" smtClean="0">
                <a:latin typeface="Times New Roman" pitchFamily="18" charset="0"/>
              </a:rPr>
              <a:t>називають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</a:rPr>
              <a:t>Конвенцію</a:t>
            </a:r>
            <a:r>
              <a:rPr lang="ru-RU" sz="3200" dirty="0" smtClean="0">
                <a:latin typeface="Times New Roman" pitchFamily="18" charset="0"/>
              </a:rPr>
              <a:t> про права </a:t>
            </a:r>
            <a:r>
              <a:rPr lang="ru-RU" sz="3200" dirty="0" err="1" smtClean="0">
                <a:latin typeface="Times New Roman" pitchFamily="18" charset="0"/>
              </a:rPr>
              <a:t>дитини</a:t>
            </a:r>
            <a:r>
              <a:rPr lang="ru-RU" sz="3200" dirty="0" smtClean="0">
                <a:latin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</a:rPr>
              <a:t>прийняту</a:t>
            </a:r>
            <a:r>
              <a:rPr lang="ru-RU" sz="3200" dirty="0" smtClean="0">
                <a:latin typeface="Times New Roman" pitchFamily="18" charset="0"/>
              </a:rPr>
              <a:t> Генеральною </a:t>
            </a:r>
            <a:r>
              <a:rPr lang="ru-RU" sz="3200" dirty="0" err="1" smtClean="0">
                <a:latin typeface="Times New Roman" pitchFamily="18" charset="0"/>
              </a:rPr>
              <a:t>Асамблеєю</a:t>
            </a:r>
            <a:r>
              <a:rPr lang="ru-RU" sz="3200" dirty="0" smtClean="0">
                <a:latin typeface="Times New Roman" pitchFamily="18" charset="0"/>
              </a:rPr>
              <a:t> ООН 20 листопада 1989 року.</a:t>
            </a:r>
            <a:br>
              <a:rPr lang="ru-RU" sz="3200" dirty="0" smtClean="0">
                <a:latin typeface="Times New Roman" pitchFamily="18" charset="0"/>
              </a:rPr>
            </a:br>
            <a:endParaRPr lang="ru-RU" sz="3200" dirty="0" smtClean="0">
              <a:latin typeface="Times New Roman" pitchFamily="18" charset="0"/>
            </a:endParaRPr>
          </a:p>
        </p:txBody>
      </p:sp>
      <p:pic>
        <p:nvPicPr>
          <p:cNvPr id="10243" name="Picture 4" descr="прв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3048794"/>
            <a:ext cx="2524137" cy="337046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862</Words>
  <Application>Microsoft Office PowerPoint</Application>
  <PresentationFormat>Экран (4:3)</PresentationFormat>
  <Paragraphs>33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Правове  виховання    дітей</vt:lpstr>
      <vt:lpstr>Мета правового виховання </vt:lpstr>
      <vt:lpstr>Презентация PowerPoint</vt:lpstr>
      <vt:lpstr>В Україні велику роль відіграє правове виховання як діяльність із формування та постійного активного розвитку правової культури населення. </vt:lpstr>
      <vt:lpstr>Правове виховання</vt:lpstr>
      <vt:lpstr>Презентация PowerPoint</vt:lpstr>
      <vt:lpstr>Презентация PowerPoint</vt:lpstr>
      <vt:lpstr>Презентация PowerPoint</vt:lpstr>
      <vt:lpstr>“Світовою Конституцією прав дитини” називають Конвенцію про права дитини, прийняту Генеральною Асамблеєю ООН 20 листопада 1989 року. </vt:lpstr>
      <vt:lpstr>Презентация PowerPoint</vt:lpstr>
      <vt:lpstr>У статтях 51 і 52 Конституції України визначені права і обов'язки батьків стосовно своїх дітей. </vt:lpstr>
      <vt:lpstr>Презентация PowerPoint</vt:lpstr>
      <vt:lpstr>Правове виховання  має два тісно пов'язаних між собою аспекти: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Правове виховання — 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6</cp:revision>
  <dcterms:created xsi:type="dcterms:W3CDTF">2010-02-28T11:38:13Z</dcterms:created>
  <dcterms:modified xsi:type="dcterms:W3CDTF">2013-05-13T16:49:44Z</dcterms:modified>
</cp:coreProperties>
</file>